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5" r:id="rId1"/>
  </p:sld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5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p:scale>
          <a:sx n="50" d="100"/>
          <a:sy n="50" d="100"/>
        </p:scale>
        <p:origin x="-3300"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smtClean="0"/>
              <a:t>Click to edit Master title style</a:t>
            </a:r>
            <a:endParaRPr lang="en-US"/>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A3F7440-DBAD-4B17-B2CC-3EDBF66D3EB8}" type="datetimeFigureOut">
              <a:rPr lang="en-US" smtClean="0"/>
              <a:t>7/23/2015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871061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F7440-DBAD-4B17-B2CC-3EDBF66D3EB8}" type="datetimeFigureOut">
              <a:rPr lang="en-US" smtClean="0"/>
              <a:t>7/23/2015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713542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F7440-DBAD-4B17-B2CC-3EDBF66D3EB8}" type="datetimeFigureOut">
              <a:rPr lang="en-US" smtClean="0"/>
              <a:t>7/23/2015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2966065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3F7440-DBAD-4B17-B2CC-3EDBF66D3EB8}" type="datetimeFigureOut">
              <a:rPr lang="en-US" smtClean="0"/>
              <a:t>7/23/2015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98483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smtClean="0"/>
              <a:t>Click to edit Master title style</a:t>
            </a:r>
            <a:endParaRPr lang="en-US"/>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3F7440-DBAD-4B17-B2CC-3EDBF66D3EB8}" type="datetimeFigureOut">
              <a:rPr lang="en-US" smtClean="0"/>
              <a:t>7/23/2015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1695159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A3F7440-DBAD-4B17-B2CC-3EDBF66D3EB8}" type="datetimeFigureOut">
              <a:rPr lang="en-US" smtClean="0"/>
              <a:t>7/23/2015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2691749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A3F7440-DBAD-4B17-B2CC-3EDBF66D3EB8}" type="datetimeFigureOut">
              <a:rPr lang="en-US" smtClean="0"/>
              <a:t>7/23/2015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1482046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A3F7440-DBAD-4B17-B2CC-3EDBF66D3EB8}" type="datetimeFigureOut">
              <a:rPr lang="en-US" smtClean="0"/>
              <a:t>7/23/2015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3948381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3F7440-DBAD-4B17-B2CC-3EDBF66D3EB8}" type="datetimeFigureOut">
              <a:rPr lang="en-US" smtClean="0"/>
              <a:t>7/23/2015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1566097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smtClean="0"/>
              <a:t>Click to edit Master title style</a:t>
            </a:r>
            <a:endParaRPr lang="en-US"/>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3F7440-DBAD-4B17-B2CC-3EDBF66D3EB8}" type="datetimeFigureOut">
              <a:rPr lang="en-US" smtClean="0"/>
              <a:t>7/23/2015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3516614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smtClean="0"/>
              <a:t>Click to edit Master title style</a:t>
            </a:r>
            <a:endParaRPr lang="en-US"/>
          </a:p>
        </p:txBody>
      </p:sp>
      <p:sp>
        <p:nvSpPr>
          <p:cNvPr id="3" name="Picture Placeholder 2"/>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3F7440-DBAD-4B17-B2CC-3EDBF66D3EB8}" type="datetimeFigureOut">
              <a:rPr lang="en-US" smtClean="0"/>
              <a:t>7/23/2015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13AD9E-5DF9-41C8-80D4-4C23EADBAD74}" type="slidenum">
              <a:rPr lang="en-US" smtClean="0"/>
              <a:t>‹#›</a:t>
            </a:fld>
            <a:endParaRPr lang="en-US"/>
          </a:p>
        </p:txBody>
      </p:sp>
    </p:spTree>
    <p:extLst>
      <p:ext uri="{BB962C8B-B14F-4D97-AF65-F5344CB8AC3E}">
        <p14:creationId xmlns:p14="http://schemas.microsoft.com/office/powerpoint/2010/main" val="3908336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DA3F7440-DBAD-4B17-B2CC-3EDBF66D3EB8}" type="datetimeFigureOut">
              <a:rPr lang="en-US" smtClean="0"/>
              <a:t>7/23/2015</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D913AD9E-5DF9-41C8-80D4-4C23EADBAD74}" type="slidenum">
              <a:rPr lang="en-US" smtClean="0"/>
              <a:t>‹#›</a:t>
            </a:fld>
            <a:endParaRPr lang="en-US"/>
          </a:p>
        </p:txBody>
      </p:sp>
    </p:spTree>
    <p:extLst>
      <p:ext uri="{BB962C8B-B14F-4D97-AF65-F5344CB8AC3E}">
        <p14:creationId xmlns:p14="http://schemas.microsoft.com/office/powerpoint/2010/main" val="73288119"/>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jpeg"/><Relationship Id="rId18" Type="http://schemas.openxmlformats.org/officeDocument/2006/relationships/image" Target="../media/image17.jpe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jpeg"/><Relationship Id="rId12" Type="http://schemas.openxmlformats.org/officeDocument/2006/relationships/image" Target="../media/image11.jpeg"/><Relationship Id="rId17" Type="http://schemas.openxmlformats.org/officeDocument/2006/relationships/image" Target="../media/image16.jpeg"/><Relationship Id="rId2" Type="http://schemas.openxmlformats.org/officeDocument/2006/relationships/image" Target="../media/image1.tiff"/><Relationship Id="rId16" Type="http://schemas.openxmlformats.org/officeDocument/2006/relationships/image" Target="../media/image15.jpe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png"/><Relationship Id="rId15" Type="http://schemas.openxmlformats.org/officeDocument/2006/relationships/image" Target="../media/image14.jpeg"/><Relationship Id="rId10" Type="http://schemas.openxmlformats.org/officeDocument/2006/relationships/image" Target="../media/image9.jpe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3.jpeg"/><Relationship Id="rId2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Box 3"/>
          <p:cNvSpPr txBox="1"/>
          <p:nvPr/>
        </p:nvSpPr>
        <p:spPr>
          <a:xfrm>
            <a:off x="11723053" y="196968"/>
            <a:ext cx="17843589" cy="4031873"/>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1200" dirty="0" smtClean="0"/>
              <a:t>Autonomous Robot War</a:t>
            </a:r>
          </a:p>
          <a:p>
            <a:pPr algn="ctr"/>
            <a:r>
              <a:rPr lang="en-US" sz="4800" dirty="0" smtClean="0"/>
              <a:t>Jazmin Garcia, Beverly </a:t>
            </a:r>
            <a:r>
              <a:rPr lang="en-US" sz="4800" dirty="0" err="1" smtClean="0"/>
              <a:t>Abadines</a:t>
            </a:r>
            <a:r>
              <a:rPr lang="en-US" sz="4800" dirty="0" smtClean="0"/>
              <a:t>, Elio Gonzalez,</a:t>
            </a:r>
          </a:p>
          <a:p>
            <a:pPr algn="ctr"/>
            <a:r>
              <a:rPr lang="en-US" sz="4800" dirty="0" smtClean="0"/>
              <a:t> John </a:t>
            </a:r>
            <a:r>
              <a:rPr lang="en-US" sz="4800" dirty="0" smtClean="0"/>
              <a:t>Carter, </a:t>
            </a:r>
            <a:r>
              <a:rPr lang="en-US" sz="4800" dirty="0" smtClean="0"/>
              <a:t>Damian Montes, Victor Garcia, </a:t>
            </a:r>
            <a:r>
              <a:rPr lang="en-US" sz="4800" dirty="0" smtClean="0"/>
              <a:t>mentors: </a:t>
            </a:r>
            <a:r>
              <a:rPr lang="en-US" sz="4800" dirty="0" smtClean="0"/>
              <a:t>Juan </a:t>
            </a:r>
            <a:r>
              <a:rPr lang="en-US" sz="4800" dirty="0" err="1" smtClean="0"/>
              <a:t>Nevares</a:t>
            </a:r>
            <a:r>
              <a:rPr lang="en-US" sz="4800" dirty="0" smtClean="0"/>
              <a:t>, Nicholas Valentine, and Dr. Paul K. Dixon </a:t>
            </a:r>
            <a:endParaRPr lang="en-US" sz="4800" dirty="0"/>
          </a:p>
        </p:txBody>
      </p:sp>
      <p:sp>
        <p:nvSpPr>
          <p:cNvPr id="5" name="TextBox 4"/>
          <p:cNvSpPr txBox="1"/>
          <p:nvPr/>
        </p:nvSpPr>
        <p:spPr>
          <a:xfrm>
            <a:off x="30295892" y="26602458"/>
            <a:ext cx="12513984" cy="5632311"/>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4000" dirty="0" smtClean="0"/>
              <a:t>	</a:t>
            </a:r>
            <a:r>
              <a:rPr lang="en-US" sz="4000" u="sng" dirty="0" smtClean="0"/>
              <a:t>Acknowledgements</a:t>
            </a:r>
            <a:endParaRPr lang="en-US" sz="4000" dirty="0"/>
          </a:p>
          <a:p>
            <a:r>
              <a:rPr lang="en-US" sz="4000" dirty="0"/>
              <a:t> </a:t>
            </a:r>
            <a:r>
              <a:rPr lang="en-US" sz="4000" dirty="0" smtClean="0"/>
              <a:t>       Thank </a:t>
            </a:r>
            <a:r>
              <a:rPr lang="en-US" sz="4000" dirty="0"/>
              <a:t>you for your guidance and expertise…</a:t>
            </a:r>
          </a:p>
          <a:p>
            <a:pPr lvl="0"/>
            <a:r>
              <a:rPr lang="en-US" sz="4000" dirty="0"/>
              <a:t>• </a:t>
            </a:r>
            <a:r>
              <a:rPr lang="en-US" sz="4000" dirty="0" smtClean="0"/>
              <a:t>Dr</a:t>
            </a:r>
            <a:r>
              <a:rPr lang="en-US" sz="4000" dirty="0"/>
              <a:t>. Paul K. Dixon, Department of Physics, CSUSB</a:t>
            </a:r>
          </a:p>
          <a:p>
            <a:pPr lvl="0"/>
            <a:r>
              <a:rPr lang="en-US" sz="4000" dirty="0"/>
              <a:t>• </a:t>
            </a:r>
            <a:r>
              <a:rPr lang="en-US" sz="4000" dirty="0" smtClean="0"/>
              <a:t>Dr</a:t>
            </a:r>
            <a:r>
              <a:rPr lang="en-US" sz="4000" dirty="0"/>
              <a:t>. Rolland Trapp, Department of Mathematics, CSUSB</a:t>
            </a:r>
          </a:p>
          <a:p>
            <a:pPr lvl="0"/>
            <a:r>
              <a:rPr lang="en-US" sz="4000" dirty="0"/>
              <a:t>• </a:t>
            </a:r>
            <a:r>
              <a:rPr lang="en-US" sz="4000" dirty="0" smtClean="0"/>
              <a:t>Nicholas </a:t>
            </a:r>
            <a:r>
              <a:rPr lang="en-US" sz="4000" dirty="0"/>
              <a:t>Valentine and Juan </a:t>
            </a:r>
            <a:r>
              <a:rPr lang="en-US" sz="4000" dirty="0" err="1"/>
              <a:t>Nevares</a:t>
            </a:r>
            <a:r>
              <a:rPr lang="en-US" sz="4000" dirty="0"/>
              <a:t>, undergraduate mentors, CSUSB</a:t>
            </a:r>
          </a:p>
          <a:p>
            <a:r>
              <a:rPr lang="en-US" sz="4000" dirty="0"/>
              <a:t>• </a:t>
            </a:r>
            <a:r>
              <a:rPr lang="en-US" sz="4000" dirty="0" smtClean="0"/>
              <a:t>And </a:t>
            </a:r>
            <a:r>
              <a:rPr lang="en-US" sz="4000" dirty="0"/>
              <a:t>for making this research possible…</a:t>
            </a:r>
          </a:p>
          <a:p>
            <a:pPr lvl="0"/>
            <a:r>
              <a:rPr lang="en-US" sz="4000" dirty="0"/>
              <a:t>• </a:t>
            </a:r>
            <a:r>
              <a:rPr lang="en-US" sz="4000" dirty="0" smtClean="0"/>
              <a:t>The </a:t>
            </a:r>
            <a:r>
              <a:rPr lang="en-US" sz="4000" dirty="0"/>
              <a:t>National Science Foundation</a:t>
            </a:r>
          </a:p>
          <a:p>
            <a:pPr lvl="0"/>
            <a:r>
              <a:rPr lang="en-US" sz="4000" dirty="0"/>
              <a:t>• </a:t>
            </a:r>
            <a:r>
              <a:rPr lang="en-US" sz="4000" dirty="0" smtClean="0"/>
              <a:t>M&amp;M’s </a:t>
            </a:r>
            <a:r>
              <a:rPr lang="en-US" sz="4000" dirty="0"/>
              <a:t>and Skittles</a:t>
            </a:r>
          </a:p>
        </p:txBody>
      </p:sp>
      <p:grpSp>
        <p:nvGrpSpPr>
          <p:cNvPr id="6" name="Group 5"/>
          <p:cNvGrpSpPr/>
          <p:nvPr/>
        </p:nvGrpSpPr>
        <p:grpSpPr>
          <a:xfrm>
            <a:off x="14161251" y="31532052"/>
            <a:ext cx="14457451" cy="1060704"/>
            <a:chOff x="16672953" y="30411764"/>
            <a:chExt cx="14457451" cy="1060704"/>
          </a:xfrm>
        </p:grpSpPr>
        <p:pic>
          <p:nvPicPr>
            <p:cNvPr id="7" name="Picture 6" descr="nsf1.tif"/>
            <p:cNvPicPr>
              <a:picLocks noChangeAspect="1"/>
            </p:cNvPicPr>
            <p:nvPr/>
          </p:nvPicPr>
          <p:blipFill>
            <a:blip r:embed="rId2" cstate="print"/>
            <a:stretch>
              <a:fillRect/>
            </a:stretch>
          </p:blipFill>
          <p:spPr>
            <a:xfrm>
              <a:off x="16672953" y="30411764"/>
              <a:ext cx="1054608" cy="1060704"/>
            </a:xfrm>
            <a:prstGeom prst="rect">
              <a:avLst/>
            </a:prstGeom>
          </p:spPr>
        </p:pic>
        <p:sp>
          <p:nvSpPr>
            <p:cNvPr id="8" name="TextBox 7"/>
            <p:cNvSpPr txBox="1"/>
            <p:nvPr/>
          </p:nvSpPr>
          <p:spPr>
            <a:xfrm>
              <a:off x="17845549" y="30480451"/>
              <a:ext cx="13284855" cy="923330"/>
            </a:xfrm>
            <a:prstGeom prst="rect">
              <a:avLst/>
            </a:prstGeom>
            <a:noFill/>
          </p:spPr>
          <p:txBody>
            <a:bodyPr wrap="none" rtlCol="0">
              <a:spAutoFit/>
            </a:bodyPr>
            <a:lstStyle/>
            <a:p>
              <a:r>
                <a:rPr lang="en-US" sz="5400" dirty="0" smtClean="0">
                  <a:solidFill>
                    <a:schemeClr val="bg1"/>
                  </a:solidFill>
                </a:rPr>
                <a:t>Sponsored by the National Science Foundation</a:t>
              </a:r>
              <a:endParaRPr lang="en-US" sz="5400" dirty="0">
                <a:solidFill>
                  <a:schemeClr val="bg1"/>
                </a:solidFill>
              </a:endParaRPr>
            </a:p>
          </p:txBody>
        </p:sp>
      </p:gr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818" y="27817903"/>
            <a:ext cx="11348261" cy="3501535"/>
          </a:xfrm>
          <a:prstGeom prst="rect">
            <a:avLst/>
          </a:prstGeom>
          <a:solidFill>
            <a:srgbClr val="FFFFFF">
              <a:shade val="85000"/>
            </a:srgbClr>
          </a:solidFill>
          <a:ln w="19050" cap="sq">
            <a:solidFill>
              <a:schemeClr val="accent2"/>
            </a:solidFill>
            <a:miter lim="800000"/>
          </a:ln>
          <a:effectLst>
            <a:outerShdw blurRad="55000" dist="18000" dir="5400000" algn="tl" rotWithShape="0">
              <a:srgbClr val="000000">
                <a:alpha val="40000"/>
              </a:srgbClr>
            </a:outerShdw>
          </a:effectLst>
        </p:spPr>
      </p:pic>
      <p:sp>
        <p:nvSpPr>
          <p:cNvPr id="10" name="TextBox 9"/>
          <p:cNvSpPr txBox="1"/>
          <p:nvPr/>
        </p:nvSpPr>
        <p:spPr>
          <a:xfrm>
            <a:off x="220818" y="21701264"/>
            <a:ext cx="11261559" cy="5016758"/>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4000" u="sng" dirty="0" smtClean="0"/>
              <a:t>LabVIEW</a:t>
            </a:r>
            <a:endParaRPr lang="en-US" sz="4000" dirty="0"/>
          </a:p>
          <a:p>
            <a:r>
              <a:rPr lang="en-US" sz="4000" dirty="0"/>
              <a:t>All the coding we did for the Lego EV3 robots was done through the LabVIEW software. LabVIEW is a coding program that uses icons with specified functions and values that wire to each other to make the program run, rather than normal text coding. LabVIEW allowed us to use the robot’s </a:t>
            </a:r>
            <a:r>
              <a:rPr lang="en-US" sz="4000" dirty="0" smtClean="0"/>
              <a:t>touch sensors, light sensors, and motors </a:t>
            </a:r>
            <a:r>
              <a:rPr lang="en-US" sz="4000" dirty="0"/>
              <a:t>to fulfill the tasks assigned. </a:t>
            </a:r>
          </a:p>
        </p:txBody>
      </p:sp>
      <p:sp>
        <p:nvSpPr>
          <p:cNvPr id="11" name="TextBox 10"/>
          <p:cNvSpPr txBox="1"/>
          <p:nvPr/>
        </p:nvSpPr>
        <p:spPr>
          <a:xfrm>
            <a:off x="30295892" y="4663698"/>
            <a:ext cx="12513984" cy="5632311"/>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4000" u="sng" dirty="0"/>
              <a:t>Conclusion</a:t>
            </a:r>
            <a:endParaRPr lang="en-US" sz="4000" dirty="0"/>
          </a:p>
          <a:p>
            <a:r>
              <a:rPr lang="en-US" sz="4000" dirty="0" smtClean="0"/>
              <a:t>     Naturally</a:t>
            </a:r>
            <a:r>
              <a:rPr lang="en-US" sz="4000" dirty="0"/>
              <a:t>, the robots underwent iterative design development in an effort to bolster featured strengths, and contrarily, to </a:t>
            </a:r>
            <a:r>
              <a:rPr lang="en-US" sz="4000" dirty="0" smtClean="0"/>
              <a:t>correct exhibited </a:t>
            </a:r>
            <a:r>
              <a:rPr lang="en-US" sz="4000" dirty="0"/>
              <a:t>weaknesses from each battle. It was a progressive competition that combined theory and practice in order to produce not necessarily, the largest, strongest, fastest, and smartest robot, but simply the creation that can achieve the goal of crossing or protecting the blue line most efficiently and flawlessly.  </a:t>
            </a:r>
          </a:p>
        </p:txBody>
      </p:sp>
      <p:sp>
        <p:nvSpPr>
          <p:cNvPr id="15" name="TextBox 14"/>
          <p:cNvSpPr txBox="1"/>
          <p:nvPr/>
        </p:nvSpPr>
        <p:spPr>
          <a:xfrm>
            <a:off x="170410" y="4699577"/>
            <a:ext cx="11261558" cy="9325630"/>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4000" u="sng" dirty="0"/>
              <a:t>Overview</a:t>
            </a:r>
            <a:endParaRPr lang="en-US" sz="4000" dirty="0"/>
          </a:p>
          <a:p>
            <a:r>
              <a:rPr lang="en-US" sz="4000" dirty="0" smtClean="0"/>
              <a:t>     There </a:t>
            </a:r>
            <a:r>
              <a:rPr lang="en-US" sz="4000" dirty="0"/>
              <a:t>are two categories of robots: offensive and defensive.  Six robots were made; three of each.  There are three teams; each team with one of each type of robot.  The battlefield is an alleyway with walls on each side and a blue finish line in between.  The goal of the offensive robot is to cross the finish line.  The goal of the defensive </a:t>
            </a:r>
            <a:r>
              <a:rPr lang="en-US" sz="4000" dirty="0" smtClean="0"/>
              <a:t>robot is </a:t>
            </a:r>
            <a:r>
              <a:rPr lang="en-US" sz="4000" dirty="0"/>
              <a:t>to prevent the offensive robot from crossing that line.  None of the robots are allowed to be remote controlled.  They must be programmed to do it </a:t>
            </a:r>
            <a:r>
              <a:rPr lang="en-US" sz="4000" dirty="0" smtClean="0"/>
              <a:t>themselves, autonomous</a:t>
            </a:r>
            <a:r>
              <a:rPr lang="en-US" sz="4000" dirty="0" smtClean="0"/>
              <a:t>ly</a:t>
            </a:r>
            <a:r>
              <a:rPr lang="en-US" sz="4000" dirty="0" smtClean="0"/>
              <a:t>.  </a:t>
            </a:r>
            <a:r>
              <a:rPr lang="en-US" sz="4000" dirty="0"/>
              <a:t>The robots were periodically tested and improved accordingly.  The final results are displayed.</a:t>
            </a:r>
          </a:p>
          <a:p>
            <a:endParaRPr lang="en-US" sz="4000" dirty="0"/>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1281" y="18195035"/>
            <a:ext cx="9108690" cy="3036230"/>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56006" y="14628545"/>
            <a:ext cx="6039240" cy="3197244"/>
          </a:xfrm>
          <a:prstGeom prst="rect">
            <a:avLst/>
          </a:prstGeom>
        </p:spPr>
      </p:pic>
      <p:grpSp>
        <p:nvGrpSpPr>
          <p:cNvPr id="42" name="Group 36"/>
          <p:cNvGrpSpPr>
            <a:grpSpLocks/>
          </p:cNvGrpSpPr>
          <p:nvPr/>
        </p:nvGrpSpPr>
        <p:grpSpPr bwMode="auto">
          <a:xfrm>
            <a:off x="11712688" y="4677547"/>
            <a:ext cx="18336205" cy="9129612"/>
            <a:chOff x="106543546" y="105546392"/>
            <a:chExt cx="14041523" cy="5116480"/>
          </a:xfrm>
        </p:grpSpPr>
        <p:sp>
          <p:nvSpPr>
            <p:cNvPr id="43" name="Text Box 37"/>
            <p:cNvSpPr txBox="1">
              <a:spLocks noChangeArrowheads="1"/>
            </p:cNvSpPr>
            <p:nvPr/>
          </p:nvSpPr>
          <p:spPr bwMode="auto">
            <a:xfrm>
              <a:off x="113696086" y="108868191"/>
              <a:ext cx="3445949" cy="1794681"/>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Defense</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Strong to withstand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hits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Wide Bumper</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Multiple motors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Heavy </a:t>
              </a:r>
              <a:endParaRPr kumimoji="0" lang="en-US" altLang="en-US" sz="3200" b="0" i="0" u="none" strike="noStrike" cap="none" normalizeH="0" baseline="0" dirty="0" smtClean="0">
                <a:ln>
                  <a:noFill/>
                </a:ln>
                <a:solidFill>
                  <a:srgbClr val="000000"/>
                </a:solidFill>
                <a:effectLst/>
                <a:latin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44" name="Text Box 38"/>
            <p:cNvSpPr txBox="1">
              <a:spLocks noChangeArrowheads="1"/>
            </p:cNvSpPr>
            <p:nvPr/>
          </p:nvSpPr>
          <p:spPr bwMode="auto">
            <a:xfrm>
              <a:off x="117235021" y="108888574"/>
              <a:ext cx="3350048" cy="176056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Steering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capabilities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  Light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sensor detection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  Medium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speed</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45" name="Text Box 39"/>
            <p:cNvSpPr txBox="1">
              <a:spLocks noChangeArrowheads="1"/>
            </p:cNvSpPr>
            <p:nvPr/>
          </p:nvSpPr>
          <p:spPr bwMode="auto">
            <a:xfrm>
              <a:off x="109833413" y="108878337"/>
              <a:ext cx="3795965" cy="120100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Battery dies extremely fast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Structure </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often would cause defects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smtClean="0">
                <a:ln>
                  <a:noFill/>
                </a:ln>
                <a:solidFill>
                  <a:srgbClr val="000000"/>
                </a:solidFill>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1064" name="Picture 40" descr="20150722_161542"/>
            <p:cNvPicPr>
              <a:picLocks noChangeAspect="1" noChangeArrowheads="1"/>
            </p:cNvPicPr>
            <p:nvPr/>
          </p:nvPicPr>
          <p:blipFill>
            <a:blip r:embed="rId6" cstate="print">
              <a:lum contrast="20000"/>
              <a:extLst>
                <a:ext uri="{28A0092B-C50C-407E-A947-70E740481C1C}">
                  <a14:useLocalDpi xmlns:a14="http://schemas.microsoft.com/office/drawing/2010/main" val="0"/>
                </a:ext>
              </a:extLst>
            </a:blip>
            <a:srcRect l="31410" t="13435" r="22241" b="10057"/>
            <a:stretch>
              <a:fillRect/>
            </a:stretch>
          </p:blipFill>
          <p:spPr bwMode="auto">
            <a:xfrm>
              <a:off x="110092311" y="105558738"/>
              <a:ext cx="3317173" cy="317547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pic>
          <p:nvPicPr>
            <p:cNvPr id="1065" name="Picture 41" descr="IMG_1652"/>
            <p:cNvPicPr>
              <a:picLocks noChangeAspect="1" noChangeArrowheads="1"/>
            </p:cNvPicPr>
            <p:nvPr/>
          </p:nvPicPr>
          <p:blipFill>
            <a:blip r:embed="rId7">
              <a:lum contrast="20000"/>
              <a:extLst>
                <a:ext uri="{28A0092B-C50C-407E-A947-70E740481C1C}">
                  <a14:useLocalDpi xmlns:a14="http://schemas.microsoft.com/office/drawing/2010/main" val="0"/>
                </a:ext>
              </a:extLst>
            </a:blip>
            <a:srcRect l="22241" t="517" r="62550" b="85744"/>
            <a:stretch>
              <a:fillRect/>
            </a:stretch>
          </p:blipFill>
          <p:spPr bwMode="auto">
            <a:xfrm rot="16200000">
              <a:off x="109694391" y="105783415"/>
              <a:ext cx="1201003" cy="75165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46" name="Text Box 42"/>
            <p:cNvSpPr txBox="1">
              <a:spLocks noChangeArrowheads="1"/>
            </p:cNvSpPr>
            <p:nvPr/>
          </p:nvSpPr>
          <p:spPr bwMode="auto">
            <a:xfrm>
              <a:off x="107360647" y="108083863"/>
              <a:ext cx="1828800" cy="859229"/>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smtClean="0">
                  <a:ln>
                    <a:noFill/>
                  </a:ln>
                  <a:solidFill>
                    <a:srgbClr val="FFFFFF"/>
                  </a:solidFill>
                  <a:effectLst/>
                  <a:latin typeface="Cooper Black" panose="0208090404030B020404" pitchFamily="18" charset="0"/>
                </a:rPr>
                <a:t>Original</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1067" name="Picture 43" descr="IMG_1411"/>
            <p:cNvPicPr>
              <a:picLocks noChangeAspect="1" noChangeArrowheads="1"/>
            </p:cNvPicPr>
            <p:nvPr/>
          </p:nvPicPr>
          <p:blipFill>
            <a:blip r:embed="rId8" cstate="print">
              <a:lum contrast="20000"/>
              <a:extLst>
                <a:ext uri="{28A0092B-C50C-407E-A947-70E740481C1C}">
                  <a14:useLocalDpi xmlns:a14="http://schemas.microsoft.com/office/drawing/2010/main" val="0"/>
                </a:ext>
              </a:extLst>
            </a:blip>
            <a:srcRect l="20680" t="4601" r="3902" b="10144"/>
            <a:stretch>
              <a:fillRect/>
            </a:stretch>
          </p:blipFill>
          <p:spPr bwMode="auto">
            <a:xfrm>
              <a:off x="106551484" y="105558738"/>
              <a:ext cx="3545006" cy="317547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47" name="Text Box 44"/>
            <p:cNvSpPr txBox="1">
              <a:spLocks noChangeArrowheads="1"/>
            </p:cNvSpPr>
            <p:nvPr/>
          </p:nvSpPr>
          <p:spPr bwMode="auto">
            <a:xfrm>
              <a:off x="110294916" y="108117564"/>
              <a:ext cx="1828800" cy="61664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48" name="Text Box 45"/>
            <p:cNvSpPr txBox="1">
              <a:spLocks noChangeArrowheads="1"/>
            </p:cNvSpPr>
            <p:nvPr/>
          </p:nvSpPr>
          <p:spPr bwMode="auto">
            <a:xfrm>
              <a:off x="106543546" y="108895014"/>
              <a:ext cx="3289867" cy="148000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Offense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Speed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Lifting the opposing robot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Weight for traction</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49" name="Text Box 46"/>
            <p:cNvSpPr txBox="1">
              <a:spLocks noChangeArrowheads="1"/>
            </p:cNvSpPr>
            <p:nvPr/>
          </p:nvSpPr>
          <p:spPr bwMode="auto">
            <a:xfrm>
              <a:off x="106797144" y="105553983"/>
              <a:ext cx="6451979" cy="50772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Victor Garcia 	Robot name: VAF</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pic>
          <p:nvPicPr>
            <p:cNvPr id="1071" name="Picture 47" descr="IMG_1457"/>
            <p:cNvPicPr>
              <a:picLocks noChangeAspect="1" noChangeArrowheads="1"/>
            </p:cNvPicPr>
            <p:nvPr/>
          </p:nvPicPr>
          <p:blipFill>
            <a:blip r:embed="rId9" cstate="print">
              <a:lum contrast="20000"/>
              <a:extLst>
                <a:ext uri="{28A0092B-C50C-407E-A947-70E740481C1C}">
                  <a14:useLocalDpi xmlns:a14="http://schemas.microsoft.com/office/drawing/2010/main" val="0"/>
                </a:ext>
              </a:extLst>
            </a:blip>
            <a:srcRect l="15413" t="3120" r="18924" b="13409"/>
            <a:stretch>
              <a:fillRect/>
            </a:stretch>
          </p:blipFill>
          <p:spPr bwMode="auto">
            <a:xfrm>
              <a:off x="113385600" y="105553983"/>
              <a:ext cx="3476767" cy="3180228"/>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50" name="Text Box 48"/>
            <p:cNvSpPr txBox="1">
              <a:spLocks noChangeArrowheads="1"/>
            </p:cNvSpPr>
            <p:nvPr/>
          </p:nvSpPr>
          <p:spPr bwMode="auto">
            <a:xfrm>
              <a:off x="113385599" y="105558738"/>
              <a:ext cx="2825084" cy="50297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Damian Montes</a:t>
              </a:r>
              <a:r>
                <a:rPr kumimoji="0" lang="en-US" altLang="en-US" sz="4000" b="0" i="0" u="none" strike="noStrike" cap="none" normalizeH="0" baseline="0" dirty="0" smtClean="0">
                  <a:ln>
                    <a:noFill/>
                  </a:ln>
                  <a:solidFill>
                    <a:srgbClr val="FFFFFF"/>
                  </a:solidFill>
                  <a:effectLst/>
                  <a:latin typeface="Cooper Black" panose="0208090404030B020404" pitchFamily="18" charset="0"/>
                </a:rPr>
                <a:t>	</a:t>
              </a:r>
              <a:r>
                <a:rPr kumimoji="0" lang="en-US" altLang="en-US" sz="2000" b="0" i="0" u="none" strike="noStrike" cap="none" normalizeH="0" baseline="0" dirty="0" smtClean="0">
                  <a:ln>
                    <a:noFill/>
                  </a:ln>
                  <a:solidFill>
                    <a:srgbClr val="FFFFFF"/>
                  </a:solidFill>
                  <a:effectLst/>
                  <a:latin typeface="Cooper Black" panose="0208090404030B020404" pitchFamily="18" charset="0"/>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51" name="Text Box 49"/>
            <p:cNvSpPr txBox="1">
              <a:spLocks noChangeArrowheads="1"/>
            </p:cNvSpPr>
            <p:nvPr/>
          </p:nvSpPr>
          <p:spPr bwMode="auto">
            <a:xfrm>
              <a:off x="113637317" y="108117564"/>
              <a:ext cx="1828800" cy="477671"/>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pic>
          <p:nvPicPr>
            <p:cNvPr id="1074" name="Picture 50" descr="IMG_1607"/>
            <p:cNvPicPr>
              <a:picLocks noChangeAspect="1" noChangeArrowheads="1"/>
            </p:cNvPicPr>
            <p:nvPr/>
          </p:nvPicPr>
          <p:blipFill>
            <a:blip r:embed="rId10" cstate="print">
              <a:lum contrast="20000"/>
              <a:extLst>
                <a:ext uri="{28A0092B-C50C-407E-A947-70E740481C1C}">
                  <a14:useLocalDpi xmlns:a14="http://schemas.microsoft.com/office/drawing/2010/main" val="0"/>
                </a:ext>
              </a:extLst>
            </a:blip>
            <a:srcRect l="22046" t="15347" r="11316" b="8324"/>
            <a:stretch>
              <a:fillRect/>
            </a:stretch>
          </p:blipFill>
          <p:spPr bwMode="auto">
            <a:xfrm>
              <a:off x="116834538" y="105553983"/>
              <a:ext cx="3381233" cy="3180228"/>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52" name="Text Box 51"/>
            <p:cNvSpPr txBox="1">
              <a:spLocks noChangeArrowheads="1"/>
            </p:cNvSpPr>
            <p:nvPr/>
          </p:nvSpPr>
          <p:spPr bwMode="auto">
            <a:xfrm>
              <a:off x="117366161" y="108104045"/>
              <a:ext cx="1828800" cy="709684"/>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53" name="Text Box 52"/>
            <p:cNvSpPr txBox="1">
              <a:spLocks noChangeArrowheads="1"/>
            </p:cNvSpPr>
            <p:nvPr/>
          </p:nvSpPr>
          <p:spPr bwMode="auto">
            <a:xfrm>
              <a:off x="116371046" y="105546392"/>
              <a:ext cx="3844725" cy="286708"/>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Robot name: </a:t>
              </a:r>
              <a:r>
                <a:rPr kumimoji="0" lang="en-US" altLang="en-US" sz="3600" b="0" i="0" u="none" strike="noStrike" cap="none" normalizeH="0" baseline="0" dirty="0" err="1" smtClean="0">
                  <a:ln>
                    <a:noFill/>
                  </a:ln>
                  <a:solidFill>
                    <a:srgbClr val="FFFFFF"/>
                  </a:solidFill>
                  <a:effectLst/>
                  <a:latin typeface="Cooper Black" panose="0208090404030B020404" pitchFamily="18" charset="0"/>
                </a:rPr>
                <a:t>Krabby</a:t>
              </a:r>
              <a:r>
                <a:rPr kumimoji="0" lang="en-US" altLang="en-US" sz="3600" b="0" i="0" u="none" strike="noStrike" cap="none" normalizeH="0" baseline="0" dirty="0" smtClean="0">
                  <a:ln>
                    <a:noFill/>
                  </a:ln>
                  <a:solidFill>
                    <a:srgbClr val="FFFFFF"/>
                  </a:solidFill>
                  <a:effectLst/>
                  <a:latin typeface="Cooper Black" panose="0208090404030B020404" pitchFamily="18" charset="0"/>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54" name="Text Box 53"/>
            <p:cNvSpPr txBox="1">
              <a:spLocks noChangeArrowheads="1"/>
            </p:cNvSpPr>
            <p:nvPr/>
          </p:nvSpPr>
          <p:spPr bwMode="auto">
            <a:xfrm>
              <a:off x="107280424" y="108117564"/>
              <a:ext cx="1828800" cy="59348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grpSp>
      <p:grpSp>
        <p:nvGrpSpPr>
          <p:cNvPr id="3" name="Group 2"/>
          <p:cNvGrpSpPr>
            <a:grpSpLocks/>
          </p:cNvGrpSpPr>
          <p:nvPr/>
        </p:nvGrpSpPr>
        <p:grpSpPr bwMode="auto">
          <a:xfrm>
            <a:off x="11768996" y="13580450"/>
            <a:ext cx="17853530" cy="10036403"/>
            <a:chOff x="106756200" y="105613200"/>
            <a:chExt cx="13716000" cy="4558471"/>
          </a:xfrm>
        </p:grpSpPr>
        <p:pic>
          <p:nvPicPr>
            <p:cNvPr id="1027" name="Picture 3" descr="IMG_1439"/>
            <p:cNvPicPr>
              <a:picLocks noChangeAspect="1" noChangeArrowheads="1"/>
            </p:cNvPicPr>
            <p:nvPr/>
          </p:nvPicPr>
          <p:blipFill>
            <a:blip r:embed="rId11" cstate="print">
              <a:lum contrast="20000"/>
              <a:extLst>
                <a:ext uri="{28A0092B-C50C-407E-A947-70E740481C1C}">
                  <a14:useLocalDpi xmlns:a14="http://schemas.microsoft.com/office/drawing/2010/main" val="0"/>
                </a:ext>
              </a:extLst>
            </a:blip>
            <a:srcRect l="23744" t="13266" r="8974" b="15868"/>
            <a:stretch>
              <a:fillRect/>
            </a:stretch>
          </p:blipFill>
          <p:spPr bwMode="auto">
            <a:xfrm>
              <a:off x="106756200" y="105613200"/>
              <a:ext cx="3504063" cy="293204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pic>
          <p:nvPicPr>
            <p:cNvPr id="1028" name="Picture 4" descr="IMG_1643"/>
            <p:cNvPicPr>
              <a:picLocks noChangeAspect="1" noChangeArrowheads="1"/>
            </p:cNvPicPr>
            <p:nvPr/>
          </p:nvPicPr>
          <p:blipFill>
            <a:blip r:embed="rId12" cstate="print">
              <a:lum contrast="20000"/>
              <a:extLst>
                <a:ext uri="{28A0092B-C50C-407E-A947-70E740481C1C}">
                  <a14:useLocalDpi xmlns:a14="http://schemas.microsoft.com/office/drawing/2010/main" val="0"/>
                </a:ext>
              </a:extLst>
            </a:blip>
            <a:srcRect l="17305" r="12096" b="16882"/>
            <a:stretch>
              <a:fillRect/>
            </a:stretch>
          </p:blipFill>
          <p:spPr bwMode="auto">
            <a:xfrm>
              <a:off x="110260263" y="105613200"/>
              <a:ext cx="3353937" cy="293204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12" name="Text Box 5"/>
            <p:cNvSpPr txBox="1">
              <a:spLocks noChangeArrowheads="1"/>
            </p:cNvSpPr>
            <p:nvPr/>
          </p:nvSpPr>
          <p:spPr bwMode="auto">
            <a:xfrm>
              <a:off x="106756200" y="105613200"/>
              <a:ext cx="6858000" cy="545910"/>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Elio Gonzalez		Robot name: Lucy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13" name="Text Box 6"/>
            <p:cNvSpPr txBox="1">
              <a:spLocks noChangeArrowheads="1"/>
            </p:cNvSpPr>
            <p:nvPr/>
          </p:nvSpPr>
          <p:spPr bwMode="auto">
            <a:xfrm>
              <a:off x="107556405" y="108226051"/>
              <a:ext cx="1828800" cy="38175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18" name="Text Box 7"/>
            <p:cNvSpPr txBox="1">
              <a:spLocks noChangeArrowheads="1"/>
            </p:cNvSpPr>
            <p:nvPr/>
          </p:nvSpPr>
          <p:spPr bwMode="auto">
            <a:xfrm>
              <a:off x="111445664" y="108211244"/>
              <a:ext cx="1828800" cy="364551"/>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19" name="Text Box 8"/>
            <p:cNvSpPr txBox="1">
              <a:spLocks noChangeArrowheads="1"/>
            </p:cNvSpPr>
            <p:nvPr/>
          </p:nvSpPr>
          <p:spPr bwMode="auto">
            <a:xfrm>
              <a:off x="106879567" y="108629474"/>
              <a:ext cx="3432000" cy="154219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Offense</a:t>
              </a:r>
              <a:endParaRPr kumimoji="0" lang="en-US" altLang="en-US" sz="3200" b="0" i="0" u="none" strike="noStrike" cap="none" normalizeH="0" baseline="0" dirty="0" smtClean="0">
                <a:ln>
                  <a:noFill/>
                </a:ln>
                <a:solidFill>
                  <a:srgbClr val="000000"/>
                </a:solidFill>
                <a:effectLst/>
                <a:latin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Speed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Lightweight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Stability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Maneuverability</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20" name="Text Box 9"/>
            <p:cNvSpPr txBox="1">
              <a:spLocks noChangeArrowheads="1"/>
            </p:cNvSpPr>
            <p:nvPr/>
          </p:nvSpPr>
          <p:spPr bwMode="auto">
            <a:xfrm>
              <a:off x="110461834" y="108632130"/>
              <a:ext cx="3115228" cy="1120461"/>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Reduced torque</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Independent Steering</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Response Faulty</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Gear Slippage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grpSp>
          <p:nvGrpSpPr>
            <p:cNvPr id="21" name="Group 10"/>
            <p:cNvGrpSpPr>
              <a:grpSpLocks/>
            </p:cNvGrpSpPr>
            <p:nvPr/>
          </p:nvGrpSpPr>
          <p:grpSpPr bwMode="auto">
            <a:xfrm>
              <a:off x="113614200" y="105613200"/>
              <a:ext cx="6858000" cy="4295068"/>
              <a:chOff x="106756200" y="110114114"/>
              <a:chExt cx="6858000" cy="4295068"/>
            </a:xfrm>
          </p:grpSpPr>
          <p:pic>
            <p:nvPicPr>
              <p:cNvPr id="1035" name="Picture 11" descr="IMG_1473"/>
              <p:cNvPicPr>
                <a:picLocks noChangeAspect="1" noChangeArrowheads="1"/>
              </p:cNvPicPr>
              <p:nvPr/>
            </p:nvPicPr>
            <p:blipFill>
              <a:blip r:embed="rId13" cstate="print">
                <a:lum contrast="20000"/>
                <a:extLst>
                  <a:ext uri="{28A0092B-C50C-407E-A947-70E740481C1C}">
                    <a14:useLocalDpi xmlns:a14="http://schemas.microsoft.com/office/drawing/2010/main" val="0"/>
                  </a:ext>
                </a:extLst>
              </a:blip>
              <a:srcRect l="17754" t="8733" r="20485" b="12486"/>
              <a:stretch>
                <a:fillRect/>
              </a:stretch>
            </p:blipFill>
            <p:spPr bwMode="auto">
              <a:xfrm>
                <a:off x="106756200" y="110114114"/>
                <a:ext cx="3261815" cy="293204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22" name="Text Box 12"/>
              <p:cNvSpPr txBox="1">
                <a:spLocks noChangeArrowheads="1"/>
              </p:cNvSpPr>
              <p:nvPr/>
            </p:nvSpPr>
            <p:spPr bwMode="auto">
              <a:xfrm>
                <a:off x="107507084" y="112712907"/>
                <a:ext cx="1828800" cy="27859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pic>
            <p:nvPicPr>
              <p:cNvPr id="1037" name="Picture 13" descr="IMG_20150722_150313176"/>
              <p:cNvPicPr>
                <a:picLocks noChangeAspect="1" noChangeArrowheads="1"/>
              </p:cNvPicPr>
              <p:nvPr/>
            </p:nvPicPr>
            <p:blipFill>
              <a:blip r:embed="rId14" cstate="print">
                <a:lum contrast="20000"/>
                <a:extLst>
                  <a:ext uri="{28A0092B-C50C-407E-A947-70E740481C1C}">
                    <a14:useLocalDpi xmlns:a14="http://schemas.microsoft.com/office/drawing/2010/main" val="0"/>
                  </a:ext>
                </a:extLst>
              </a:blip>
              <a:srcRect/>
              <a:stretch>
                <a:fillRect/>
              </a:stretch>
            </p:blipFill>
            <p:spPr bwMode="auto">
              <a:xfrm>
                <a:off x="109985661" y="110114114"/>
                <a:ext cx="3628539" cy="293204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23" name="Text Box 14"/>
              <p:cNvSpPr txBox="1">
                <a:spLocks noChangeArrowheads="1"/>
              </p:cNvSpPr>
              <p:nvPr/>
            </p:nvSpPr>
            <p:spPr bwMode="auto">
              <a:xfrm>
                <a:off x="106869328" y="113112645"/>
                <a:ext cx="3729718" cy="129653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Defense</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Expands to block path</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Heavy weight for traction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Strong structure for collisions</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24" name="Text Box 15"/>
              <p:cNvSpPr txBox="1">
                <a:spLocks noChangeArrowheads="1"/>
              </p:cNvSpPr>
              <p:nvPr/>
            </p:nvSpPr>
            <p:spPr bwMode="auto">
              <a:xfrm>
                <a:off x="110675792" y="113112645"/>
                <a:ext cx="2743200" cy="129653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Too large</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Difficulty turning</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Too heavy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Slow speed</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25" name="Text Box 16"/>
              <p:cNvSpPr txBox="1">
                <a:spLocks noChangeArrowheads="1"/>
              </p:cNvSpPr>
              <p:nvPr/>
            </p:nvSpPr>
            <p:spPr bwMode="auto">
              <a:xfrm>
                <a:off x="111335871" y="112712905"/>
                <a:ext cx="1246591" cy="33325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26" name="Text Box 17"/>
              <p:cNvSpPr txBox="1">
                <a:spLocks noChangeArrowheads="1"/>
              </p:cNvSpPr>
              <p:nvPr/>
            </p:nvSpPr>
            <p:spPr bwMode="auto">
              <a:xfrm>
                <a:off x="106787655" y="110121335"/>
                <a:ext cx="6564573" cy="859809"/>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John Carter	</a:t>
                </a:r>
                <a:r>
                  <a:rPr kumimoji="0" lang="en-US" altLang="en-US" sz="2000" b="0" i="0" u="none" strike="noStrike" cap="none" normalizeH="0" baseline="0" dirty="0" smtClean="0">
                    <a:ln>
                      <a:noFill/>
                    </a:ln>
                    <a:solidFill>
                      <a:srgbClr val="FFFFFF"/>
                    </a:solidFill>
                    <a:effectLst/>
                    <a:latin typeface="Cooper Black" panose="0208090404030B020404" pitchFamily="18" charset="0"/>
                  </a:rPr>
                  <a:t> </a:t>
                </a:r>
                <a:r>
                  <a:rPr kumimoji="0" lang="en-US" altLang="en-US" sz="3600" b="0" i="0" u="none" strike="noStrike" cap="none" normalizeH="0" baseline="0" dirty="0" smtClean="0">
                    <a:ln>
                      <a:noFill/>
                    </a:ln>
                    <a:solidFill>
                      <a:srgbClr val="FFFFFF"/>
                    </a:solidFill>
                    <a:effectLst/>
                    <a:latin typeface="Cooper Black" panose="0208090404030B020404" pitchFamily="18" charset="0"/>
                  </a:rPr>
                  <a:t>Robot Name: Ethel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grpSp>
      </p:grpSp>
      <p:grpSp>
        <p:nvGrpSpPr>
          <p:cNvPr id="27" name="Group 18"/>
          <p:cNvGrpSpPr>
            <a:grpSpLocks/>
          </p:cNvGrpSpPr>
          <p:nvPr/>
        </p:nvGrpSpPr>
        <p:grpSpPr bwMode="auto">
          <a:xfrm>
            <a:off x="11768995" y="22996055"/>
            <a:ext cx="18435701" cy="8535997"/>
            <a:chOff x="106756200" y="105610364"/>
            <a:chExt cx="14073869" cy="4787068"/>
          </a:xfrm>
        </p:grpSpPr>
        <p:pic>
          <p:nvPicPr>
            <p:cNvPr id="1051" name="Picture 27" descr="IMG_1423"/>
            <p:cNvPicPr>
              <a:picLocks noChangeAspect="1" noChangeArrowheads="1"/>
            </p:cNvPicPr>
            <p:nvPr/>
          </p:nvPicPr>
          <p:blipFill>
            <a:blip r:embed="rId15" cstate="print">
              <a:lum contrast="20000"/>
              <a:extLst>
                <a:ext uri="{28A0092B-C50C-407E-A947-70E740481C1C}">
                  <a14:useLocalDpi xmlns:a14="http://schemas.microsoft.com/office/drawing/2010/main" val="0"/>
                </a:ext>
              </a:extLst>
            </a:blip>
            <a:srcRect l="16344" t="14568" r="21071" b="6763"/>
            <a:stretch>
              <a:fillRect/>
            </a:stretch>
          </p:blipFill>
          <p:spPr bwMode="auto">
            <a:xfrm>
              <a:off x="113614200" y="105610365"/>
              <a:ext cx="3326642" cy="31178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grpSp>
          <p:nvGrpSpPr>
            <p:cNvPr id="28" name="Group 19"/>
            <p:cNvGrpSpPr>
              <a:grpSpLocks/>
            </p:cNvGrpSpPr>
            <p:nvPr/>
          </p:nvGrpSpPr>
          <p:grpSpPr bwMode="auto">
            <a:xfrm>
              <a:off x="106756200" y="105610365"/>
              <a:ext cx="7147748" cy="4787067"/>
              <a:chOff x="106756200" y="105610365"/>
              <a:chExt cx="7147748" cy="4787067"/>
            </a:xfrm>
          </p:grpSpPr>
          <p:pic>
            <p:nvPicPr>
              <p:cNvPr id="1044" name="Picture 20" descr="IMG_1669"/>
              <p:cNvPicPr>
                <a:picLocks noChangeAspect="1" noChangeArrowheads="1"/>
              </p:cNvPicPr>
              <p:nvPr/>
            </p:nvPicPr>
            <p:blipFill>
              <a:blip r:embed="rId16" cstate="print">
                <a:lum contrast="20000"/>
                <a:extLst>
                  <a:ext uri="{28A0092B-C50C-407E-A947-70E740481C1C}">
                    <a14:useLocalDpi xmlns:a14="http://schemas.microsoft.com/office/drawing/2010/main" val="0"/>
                  </a:ext>
                </a:extLst>
              </a:blip>
              <a:srcRect l="22368" r="10187" b="6163"/>
              <a:stretch>
                <a:fillRect/>
              </a:stretch>
            </p:blipFill>
            <p:spPr bwMode="auto">
              <a:xfrm flipH="1">
                <a:off x="110373710" y="105610365"/>
                <a:ext cx="3240489" cy="31178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pic>
            <p:nvPicPr>
              <p:cNvPr id="1045" name="Picture 21" descr="IMG_1453"/>
              <p:cNvPicPr>
                <a:picLocks noChangeAspect="1" noChangeArrowheads="1"/>
              </p:cNvPicPr>
              <p:nvPr/>
            </p:nvPicPr>
            <p:blipFill>
              <a:blip r:embed="rId17" cstate="print">
                <a:lum contrast="20000"/>
                <a:extLst>
                  <a:ext uri="{28A0092B-C50C-407E-A947-70E740481C1C}">
                    <a14:useLocalDpi xmlns:a14="http://schemas.microsoft.com/office/drawing/2010/main" val="0"/>
                  </a:ext>
                </a:extLst>
              </a:blip>
              <a:srcRect l="25557" t="10529" r="8675" b="15945"/>
              <a:stretch>
                <a:fillRect/>
              </a:stretch>
            </p:blipFill>
            <p:spPr bwMode="auto">
              <a:xfrm>
                <a:off x="106756200" y="105610365"/>
                <a:ext cx="3617511" cy="31178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34" name="Text Box 22"/>
              <p:cNvSpPr txBox="1">
                <a:spLocks noChangeArrowheads="1"/>
              </p:cNvSpPr>
              <p:nvPr/>
            </p:nvSpPr>
            <p:spPr bwMode="auto">
              <a:xfrm>
                <a:off x="108112291" y="108254042"/>
                <a:ext cx="1851132" cy="629392"/>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5" name="Text Box 23"/>
              <p:cNvSpPr txBox="1">
                <a:spLocks noChangeArrowheads="1"/>
              </p:cNvSpPr>
              <p:nvPr/>
            </p:nvSpPr>
            <p:spPr bwMode="auto">
              <a:xfrm>
                <a:off x="111797275" y="108254042"/>
                <a:ext cx="1816925" cy="85502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6" name="Text Box 24"/>
              <p:cNvSpPr txBox="1">
                <a:spLocks noChangeArrowheads="1"/>
              </p:cNvSpPr>
              <p:nvPr/>
            </p:nvSpPr>
            <p:spPr bwMode="auto">
              <a:xfrm>
                <a:off x="106756200" y="105633672"/>
                <a:ext cx="7147748" cy="504967"/>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Beverly </a:t>
                </a:r>
                <a:r>
                  <a:rPr kumimoji="0" lang="en-US" altLang="en-US" sz="3600" b="0" i="0" u="none" strike="noStrike" cap="none" normalizeH="0" baseline="0" dirty="0" err="1" smtClean="0">
                    <a:ln>
                      <a:noFill/>
                    </a:ln>
                    <a:solidFill>
                      <a:srgbClr val="FFFFFF"/>
                    </a:solidFill>
                    <a:effectLst/>
                    <a:latin typeface="Cooper Black" panose="0208090404030B020404" pitchFamily="18" charset="0"/>
                  </a:rPr>
                  <a:t>Abadines</a:t>
                </a:r>
                <a:r>
                  <a:rPr lang="en-US" altLang="en-US" sz="3600" dirty="0" smtClean="0">
                    <a:solidFill>
                      <a:srgbClr val="FFFFFF"/>
                    </a:solidFill>
                    <a:latin typeface="Cooper Black" panose="0208090404030B020404" pitchFamily="18" charset="0"/>
                  </a:rPr>
                  <a:t>	</a:t>
                </a:r>
                <a:r>
                  <a:rPr kumimoji="0" lang="en-US" altLang="en-US" sz="3600" b="0" i="0" u="none" strike="noStrike" cap="none" normalizeH="0" baseline="0" dirty="0" smtClean="0">
                    <a:ln>
                      <a:noFill/>
                    </a:ln>
                    <a:solidFill>
                      <a:srgbClr val="FFFFFF"/>
                    </a:solidFill>
                    <a:effectLst/>
                    <a:latin typeface="Cooper Black" panose="0208090404030B020404" pitchFamily="18" charset="0"/>
                  </a:rPr>
                  <a:t>Robot name: Bev Jr.</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7" name="Text Box 25"/>
              <p:cNvSpPr txBox="1">
                <a:spLocks noChangeArrowheads="1"/>
              </p:cNvSpPr>
              <p:nvPr/>
            </p:nvSpPr>
            <p:spPr bwMode="auto">
              <a:xfrm>
                <a:off x="106919974" y="108773348"/>
                <a:ext cx="3347857" cy="1624084"/>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Offense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Maneuverability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Wheels of Death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Strength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Overloaded sensors</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38" name="Text Box 26"/>
              <p:cNvSpPr txBox="1">
                <a:spLocks noChangeArrowheads="1"/>
              </p:cNvSpPr>
              <p:nvPr/>
            </p:nvSpPr>
            <p:spPr bwMode="auto">
              <a:xfrm>
                <a:off x="110262487" y="108770741"/>
                <a:ext cx="3514552" cy="129653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Delay in communication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Limited attack range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 Weak sensor sensitivity</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grpSp>
        <p:pic>
          <p:nvPicPr>
            <p:cNvPr id="1052" name="Picture 28" descr="IMG_1633"/>
            <p:cNvPicPr>
              <a:picLocks noChangeAspect="1" noChangeArrowheads="1"/>
            </p:cNvPicPr>
            <p:nvPr/>
          </p:nvPicPr>
          <p:blipFill>
            <a:blip r:embed="rId18" cstate="print">
              <a:lum contrast="20000"/>
              <a:extLst>
                <a:ext uri="{28A0092B-C50C-407E-A947-70E740481C1C}">
                  <a14:useLocalDpi xmlns:a14="http://schemas.microsoft.com/office/drawing/2010/main" val="0"/>
                </a:ext>
              </a:extLst>
            </a:blip>
            <a:srcRect l="15898" t="5478" r="14825" b="13576"/>
            <a:stretch>
              <a:fillRect/>
            </a:stretch>
          </p:blipFill>
          <p:spPr bwMode="auto">
            <a:xfrm>
              <a:off x="116940842" y="105610365"/>
              <a:ext cx="3547760" cy="311784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29" name="Text Box 29"/>
            <p:cNvSpPr txBox="1">
              <a:spLocks noChangeArrowheads="1"/>
            </p:cNvSpPr>
            <p:nvPr/>
          </p:nvSpPr>
          <p:spPr bwMode="auto">
            <a:xfrm>
              <a:off x="114594071" y="108253136"/>
              <a:ext cx="1828800" cy="443668"/>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Original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0" name="Text Box 30"/>
            <p:cNvSpPr txBox="1">
              <a:spLocks noChangeArrowheads="1"/>
            </p:cNvSpPr>
            <p:nvPr/>
          </p:nvSpPr>
          <p:spPr bwMode="auto">
            <a:xfrm>
              <a:off x="118231614" y="108248300"/>
              <a:ext cx="1828800" cy="453339"/>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Final</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1" name="Text Box 31"/>
            <p:cNvSpPr txBox="1">
              <a:spLocks noChangeArrowheads="1"/>
            </p:cNvSpPr>
            <p:nvPr/>
          </p:nvSpPr>
          <p:spPr bwMode="auto">
            <a:xfrm>
              <a:off x="113614199" y="108755174"/>
              <a:ext cx="3504811" cy="1523023"/>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Purpose: Defense</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lang="en-US" altLang="en-US" sz="3200" dirty="0">
                  <a:solidFill>
                    <a:srgbClr val="000000"/>
                  </a:solidFill>
                  <a:latin typeface="Times New Roman" panose="02020603050405020304" pitchFamily="18" charset="0"/>
                </a:rPr>
                <a:t>W</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ithstand hits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lang="en-US" altLang="en-US" sz="3200" dirty="0" smtClean="0">
                  <a:solidFill>
                    <a:srgbClr val="000000"/>
                  </a:solidFill>
                  <a:latin typeface="Times New Roman" panose="02020603050405020304" pitchFamily="18" charset="0"/>
                </a:rPr>
                <a:t>S</a:t>
              </a:r>
              <a:r>
                <a:rPr kumimoji="0" lang="en-US" altLang="en-US" sz="3200" b="0" i="0" u="none" strike="noStrike" cap="none" normalizeH="0" baseline="0" dirty="0" smtClean="0">
                  <a:ln>
                    <a:noFill/>
                  </a:ln>
                  <a:solidFill>
                    <a:srgbClr val="000000"/>
                  </a:solidFill>
                  <a:effectLst/>
                  <a:latin typeface="Times New Roman" panose="02020603050405020304" pitchFamily="18" charset="0"/>
                </a:rPr>
                <a:t>ense opponent with light and sonar sensors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Ram into opponent </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sp>
          <p:nvSpPr>
            <p:cNvPr id="32" name="Text Box 32"/>
            <p:cNvSpPr txBox="1">
              <a:spLocks noChangeArrowheads="1"/>
            </p:cNvSpPr>
            <p:nvPr/>
          </p:nvSpPr>
          <p:spPr bwMode="auto">
            <a:xfrm>
              <a:off x="117295682" y="108786304"/>
              <a:ext cx="3534387" cy="103101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sng" strike="noStrike" cap="none" normalizeH="0" baseline="0" dirty="0" smtClean="0">
                  <a:ln>
                    <a:noFill/>
                  </a:ln>
                  <a:solidFill>
                    <a:srgbClr val="000000"/>
                  </a:solidFill>
                  <a:effectLst/>
                  <a:latin typeface="Times New Roman" panose="02020603050405020304" pitchFamily="18" charset="0"/>
                </a:rPr>
                <a:t>Design Conflicts</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Weak sonar sensor range</a:t>
              </a:r>
            </a:p>
            <a:p>
              <a:pPr marL="457200" marR="0" lvl="0" indent="-457200" algn="l" defTabSz="914400" rtl="0" eaLnBrk="0" fontAlgn="base" latinLnBrk="0" hangingPunct="0">
                <a:lnSpc>
                  <a:spcPct val="100000"/>
                </a:lnSpc>
                <a:spcBef>
                  <a:spcPct val="0"/>
                </a:spcBef>
                <a:spcAft>
                  <a:spcPct val="0"/>
                </a:spcAft>
                <a:buClrTx/>
                <a:buSzPct val="100000"/>
                <a:buFont typeface="Arial" panose="020B0604020202020204" pitchFamily="34" charset="0"/>
                <a:buChar char="•"/>
                <a:tabLst/>
              </a:pPr>
              <a:r>
                <a:rPr kumimoji="0" lang="en-US" altLang="en-US" sz="3200" b="0" i="0" u="none" strike="noStrike" cap="none" normalizeH="0" baseline="0" dirty="0" smtClean="0">
                  <a:ln>
                    <a:noFill/>
                  </a:ln>
                  <a:solidFill>
                    <a:srgbClr val="000000"/>
                  </a:solidFill>
                  <a:effectLst/>
                  <a:latin typeface="Times New Roman" panose="02020603050405020304" pitchFamily="18" charset="0"/>
                </a:rPr>
                <a:t>Difficult steering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33" name="Text Box 33"/>
            <p:cNvSpPr txBox="1">
              <a:spLocks noChangeArrowheads="1"/>
            </p:cNvSpPr>
            <p:nvPr/>
          </p:nvSpPr>
          <p:spPr bwMode="auto">
            <a:xfrm>
              <a:off x="114366123" y="105610364"/>
              <a:ext cx="6318914" cy="648695"/>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rgbClr val="FFFFFF"/>
                  </a:solidFill>
                  <a:effectLst/>
                  <a:latin typeface="Cooper Black" panose="0208090404030B020404" pitchFamily="18" charset="0"/>
                </a:rPr>
                <a:t>Jazmin Garcia 	Robot name: Eve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grpSp>
      <p:pic>
        <p:nvPicPr>
          <p:cNvPr id="39" name="Picture 38"/>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6552884" y="16066260"/>
            <a:ext cx="6203411" cy="4016446"/>
          </a:xfrm>
          <a:prstGeom prst="rect">
            <a:avLst/>
          </a:prstGeom>
        </p:spPr>
      </p:pic>
      <p:pic>
        <p:nvPicPr>
          <p:cNvPr id="40" name="Picture 39"/>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0345126" y="16004348"/>
            <a:ext cx="5855110" cy="2190687"/>
          </a:xfrm>
          <a:prstGeom prst="rect">
            <a:avLst/>
          </a:prstGeom>
        </p:spPr>
      </p:pic>
      <p:pic>
        <p:nvPicPr>
          <p:cNvPr id="55" name="Picture 54"/>
          <p:cNvPicPr>
            <a:picLocks noChangeAspect="1"/>
          </p:cNvPicPr>
          <p:nvPr/>
        </p:nvPicPr>
        <p:blipFill>
          <a:blip r:embed="rId21"/>
          <a:stretch>
            <a:fillRect/>
          </a:stretch>
        </p:blipFill>
        <p:spPr>
          <a:xfrm>
            <a:off x="30345126" y="21542310"/>
            <a:ext cx="12464750" cy="4791463"/>
          </a:xfrm>
          <a:prstGeom prst="rect">
            <a:avLst/>
          </a:prstGeom>
        </p:spPr>
      </p:pic>
      <p:pic>
        <p:nvPicPr>
          <p:cNvPr id="56" name="Picture 55"/>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0204696" y="11835458"/>
            <a:ext cx="12487192" cy="3483688"/>
          </a:xfrm>
          <a:prstGeom prst="rect">
            <a:avLst/>
          </a:prstGeom>
        </p:spPr>
      </p:pic>
    </p:spTree>
    <p:extLst>
      <p:ext uri="{BB962C8B-B14F-4D97-AF65-F5344CB8AC3E}">
        <p14:creationId xmlns:p14="http://schemas.microsoft.com/office/powerpoint/2010/main" val="34171651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235</TotalTime>
  <Words>494</Words>
  <Application>Microsoft Office PowerPoint</Application>
  <PresentationFormat>Custom</PresentationFormat>
  <Paragraphs>89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Cooper Black</vt:lpstr>
      <vt:lpstr>Times New Roman</vt:lpstr>
      <vt:lpstr>Office Theme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P350</dc:creator>
  <cp:lastModifiedBy>P350</cp:lastModifiedBy>
  <cp:revision>34</cp:revision>
  <dcterms:created xsi:type="dcterms:W3CDTF">2015-07-22T20:40:44Z</dcterms:created>
  <dcterms:modified xsi:type="dcterms:W3CDTF">2015-07-23T18:34:47Z</dcterms:modified>
</cp:coreProperties>
</file>

<file path=docProps/thumbnail.jpeg>
</file>